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74648584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rgbClr val="88FF88"/>
              </a:buClr>
              <a:buFont typeface="Calibri"/>
              <a:buNone/>
              <a:defRPr/>
            </a:lvl1pPr>
            <a:lvl2pPr marL="457200" marR="0" indent="0" algn="ctr" rtl="0">
              <a:spcBef>
                <a:spcPts val="560"/>
              </a:spcBef>
              <a:spcAft>
                <a:spcPts val="0"/>
              </a:spcAft>
              <a:buClr>
                <a:srgbClr val="88FF88"/>
              </a:buClr>
              <a:buFont typeface="Calibri"/>
              <a:buNone/>
              <a:defRPr/>
            </a:lvl2pPr>
            <a:lvl3pPr marL="914400" marR="0" indent="0" algn="ctr" rtl="0">
              <a:spcBef>
                <a:spcPts val="480"/>
              </a:spcBef>
              <a:spcAft>
                <a:spcPts val="0"/>
              </a:spcAft>
              <a:buClr>
                <a:srgbClr val="88FF88"/>
              </a:buClr>
              <a:buFont typeface="Calibri"/>
              <a:buNone/>
              <a:defRPr/>
            </a:lvl3pPr>
            <a:lvl4pPr marL="1371600" marR="0" indent="0" algn="ctr" rtl="0">
              <a:spcBef>
                <a:spcPts val="400"/>
              </a:spcBef>
              <a:spcAft>
                <a:spcPts val="0"/>
              </a:spcAft>
              <a:buClr>
                <a:srgbClr val="88FF88"/>
              </a:buClr>
              <a:buFont typeface="Calibri"/>
              <a:buNone/>
              <a:defRPr/>
            </a:lvl4pPr>
            <a:lvl5pPr marL="1828800" marR="0" indent="0" algn="ctr" rtl="0">
              <a:spcBef>
                <a:spcPts val="400"/>
              </a:spcBef>
              <a:spcAft>
                <a:spcPts val="0"/>
              </a:spcAft>
              <a:buClr>
                <a:srgbClr val="88FF88"/>
              </a:buClr>
              <a:buFont typeface="Calibri"/>
              <a:buNone/>
              <a:defRPr/>
            </a:lvl5pPr>
            <a:lvl6pPr marL="2286000" marR="0" indent="0" algn="ctr" rtl="0">
              <a:spcBef>
                <a:spcPts val="400"/>
              </a:spcBef>
              <a:buClr>
                <a:srgbClr val="88FF88"/>
              </a:buClr>
              <a:buFont typeface="Calibri"/>
              <a:buNone/>
              <a:defRPr/>
            </a:lvl6pPr>
            <a:lvl7pPr marL="2743200" marR="0" indent="0" algn="ctr" rtl="0">
              <a:spcBef>
                <a:spcPts val="400"/>
              </a:spcBef>
              <a:buClr>
                <a:srgbClr val="88FF88"/>
              </a:buClr>
              <a:buFont typeface="Calibri"/>
              <a:buNone/>
              <a:defRPr/>
            </a:lvl7pPr>
            <a:lvl8pPr marL="3200400" marR="0" indent="0" algn="ctr" rtl="0">
              <a:spcBef>
                <a:spcPts val="400"/>
              </a:spcBef>
              <a:buClr>
                <a:srgbClr val="88FF88"/>
              </a:buClr>
              <a:buFont typeface="Calibri"/>
              <a:buNone/>
              <a:defRPr/>
            </a:lvl8pPr>
            <a:lvl9pPr marL="3657600" marR="0" indent="0" algn="ctr" rtl="0">
              <a:spcBef>
                <a:spcPts val="400"/>
              </a:spcBef>
              <a:buClr>
                <a:srgbClr val="88FF88"/>
              </a:buClr>
              <a:buFont typeface="Calibri"/>
              <a:buNone/>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a:lvl1pPr>
            <a:lvl2pPr marL="742950" indent="-107950" algn="l" rtl="0">
              <a:spcBef>
                <a:spcPts val="560"/>
              </a:spcBef>
              <a:spcAft>
                <a:spcPts val="0"/>
              </a:spcAft>
              <a:buClr>
                <a:schemeClr val="dk1"/>
              </a:buClr>
              <a:buFont typeface="Calibri"/>
              <a:buChar char="–"/>
              <a:defRPr/>
            </a:lvl2pPr>
            <a:lvl3pPr marL="1143000" indent="-76200" algn="l" rtl="0">
              <a:spcBef>
                <a:spcPts val="480"/>
              </a:spcBef>
              <a:spcAft>
                <a:spcPts val="0"/>
              </a:spcAft>
              <a:buClr>
                <a:schemeClr val="dk1"/>
              </a:buClr>
              <a:buFont typeface="Calibri"/>
              <a:buChar char="•"/>
              <a:defRPr/>
            </a:lvl3pPr>
            <a:lvl4pPr marL="1600200" indent="-101600" algn="l" rtl="0">
              <a:spcBef>
                <a:spcPts val="400"/>
              </a:spcBef>
              <a:spcAft>
                <a:spcPts val="0"/>
              </a:spcAft>
              <a:buClr>
                <a:schemeClr val="dk1"/>
              </a:buClr>
              <a:buFont typeface="Calibri"/>
              <a:buChar char="–"/>
              <a:defRPr/>
            </a:lvl4pPr>
            <a:lvl5pPr marL="2057400" indent="-101600" algn="l" rtl="0">
              <a:spcBef>
                <a:spcPts val="400"/>
              </a:spcBef>
              <a:spcAft>
                <a:spcPts val="0"/>
              </a:spcAft>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a:lvl1pPr>
            <a:lvl2pPr marL="742950" indent="-107950" algn="l" rtl="0">
              <a:spcBef>
                <a:spcPts val="560"/>
              </a:spcBef>
              <a:spcAft>
                <a:spcPts val="0"/>
              </a:spcAft>
              <a:buClr>
                <a:schemeClr val="dk1"/>
              </a:buClr>
              <a:buFont typeface="Calibri"/>
              <a:buChar char="–"/>
              <a:defRPr/>
            </a:lvl2pPr>
            <a:lvl3pPr marL="1143000" indent="-76200" algn="l" rtl="0">
              <a:spcBef>
                <a:spcPts val="480"/>
              </a:spcBef>
              <a:spcAft>
                <a:spcPts val="0"/>
              </a:spcAft>
              <a:buClr>
                <a:schemeClr val="dk1"/>
              </a:buClr>
              <a:buFont typeface="Calibri"/>
              <a:buChar char="•"/>
              <a:defRPr/>
            </a:lvl3pPr>
            <a:lvl4pPr marL="1600200" indent="-101600" algn="l" rtl="0">
              <a:spcBef>
                <a:spcPts val="400"/>
              </a:spcBef>
              <a:spcAft>
                <a:spcPts val="0"/>
              </a:spcAft>
              <a:buClr>
                <a:schemeClr val="dk1"/>
              </a:buClr>
              <a:buFont typeface="Calibri"/>
              <a:buChar char="–"/>
              <a:defRPr/>
            </a:lvl4pPr>
            <a:lvl5pPr marL="2057400" indent="-101600" algn="l" rtl="0">
              <a:spcBef>
                <a:spcPts val="400"/>
              </a:spcBef>
              <a:spcAft>
                <a:spcPts val="0"/>
              </a:spcAft>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FF88"/>
              </a:buClr>
              <a:buFont typeface="Courier New"/>
              <a:buNone/>
              <a:defRPr/>
            </a:lvl1pPr>
            <a:lvl2pPr marL="457200" indent="0" rtl="0">
              <a:spcBef>
                <a:spcPts val="0"/>
              </a:spcBef>
              <a:buClr>
                <a:srgbClr val="88FF88"/>
              </a:buClr>
              <a:buFont typeface="Calibri"/>
              <a:buNone/>
              <a:defRPr/>
            </a:lvl2pPr>
            <a:lvl3pPr marL="914400" indent="0" rtl="0">
              <a:spcBef>
                <a:spcPts val="0"/>
              </a:spcBef>
              <a:buClr>
                <a:srgbClr val="88FF88"/>
              </a:buClr>
              <a:buFont typeface="Calibri"/>
              <a:buNone/>
              <a:defRPr/>
            </a:lvl3pPr>
            <a:lvl4pPr marL="1371600" indent="0" rtl="0">
              <a:spcBef>
                <a:spcPts val="0"/>
              </a:spcBef>
              <a:buClr>
                <a:srgbClr val="88FF88"/>
              </a:buClr>
              <a:buFont typeface="Calibri"/>
              <a:buNone/>
              <a:defRPr/>
            </a:lvl4pPr>
            <a:lvl5pPr marL="1828800" indent="0" rtl="0">
              <a:spcBef>
                <a:spcPts val="0"/>
              </a:spcBef>
              <a:buClr>
                <a:srgbClr val="88FF88"/>
              </a:buClr>
              <a:buFont typeface="Calibri"/>
              <a:buNone/>
              <a:defRPr/>
            </a:lvl5pPr>
            <a:lvl6pPr marL="2286000" indent="0" rtl="0">
              <a:spcBef>
                <a:spcPts val="0"/>
              </a:spcBef>
              <a:buClr>
                <a:srgbClr val="88FF88"/>
              </a:buClr>
              <a:buFont typeface="Calibri"/>
              <a:buNone/>
              <a:defRPr/>
            </a:lvl6pPr>
            <a:lvl7pPr marL="2743200" indent="0" rtl="0">
              <a:spcBef>
                <a:spcPts val="0"/>
              </a:spcBef>
              <a:buClr>
                <a:srgbClr val="88FF88"/>
              </a:buClr>
              <a:buFont typeface="Calibri"/>
              <a:buNone/>
              <a:defRPr/>
            </a:lvl7pPr>
            <a:lvl8pPr marL="3200400" indent="0" rtl="0">
              <a:spcBef>
                <a:spcPts val="0"/>
              </a:spcBef>
              <a:buClr>
                <a:srgbClr val="88FF88"/>
              </a:buClr>
              <a:buFont typeface="Calibri"/>
              <a:buNone/>
              <a:defRPr/>
            </a:lvl8pPr>
            <a:lvl9pPr marL="3657600" indent="0" rtl="0">
              <a:spcBef>
                <a:spcPts val="0"/>
              </a:spcBef>
              <a:buClr>
                <a:srgbClr val="88FF88"/>
              </a:buClr>
              <a:buFont typeface="Calibri"/>
              <a:buNone/>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ourier New"/>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Calibri"/>
              <a:buChar char="•"/>
              <a:defRPr/>
            </a:lvl1pPr>
            <a:lvl2pPr marL="742950" marR="0" indent="-107950" algn="l" rtl="0">
              <a:spcBef>
                <a:spcPts val="560"/>
              </a:spcBef>
              <a:spcAft>
                <a:spcPts val="0"/>
              </a:spcAft>
              <a:buClr>
                <a:schemeClr val="dk1"/>
              </a:buClr>
              <a:buFont typeface="Calibri"/>
              <a:buChar char="–"/>
              <a:defRPr/>
            </a:lvl2pPr>
            <a:lvl3pPr marL="1143000" marR="0" indent="-76200" algn="l" rtl="0">
              <a:spcBef>
                <a:spcPts val="480"/>
              </a:spcBef>
              <a:spcAft>
                <a:spcPts val="0"/>
              </a:spcAft>
              <a:buClr>
                <a:schemeClr val="dk1"/>
              </a:buClr>
              <a:buFont typeface="Calibri"/>
              <a:buChar char="•"/>
              <a:defRPr/>
            </a:lvl3pPr>
            <a:lvl4pPr marL="1600200" marR="0" indent="-101600" algn="l" rtl="0">
              <a:spcBef>
                <a:spcPts val="400"/>
              </a:spcBef>
              <a:spcAft>
                <a:spcPts val="0"/>
              </a:spcAft>
              <a:buClr>
                <a:schemeClr val="dk1"/>
              </a:buClr>
              <a:buFont typeface="Calibri"/>
              <a:buChar char="–"/>
              <a:defRPr/>
            </a:lvl4pPr>
            <a:lvl5pPr marL="2057400" marR="0" indent="-101600" algn="l" rtl="0">
              <a:spcBef>
                <a:spcPts val="400"/>
              </a:spcBef>
              <a:spcAft>
                <a:spcPts val="0"/>
              </a:spcAft>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en-GB" sz="4400" b="1" i="0" u="none" strike="noStrike" cap="none" baseline="0">
                <a:solidFill>
                  <a:schemeClr val="dk1"/>
                </a:solidFill>
                <a:latin typeface="Courier New"/>
                <a:ea typeface="Courier New"/>
                <a:cs typeface="Courier New"/>
                <a:sym typeface="Courier New"/>
              </a:rPr>
              <a:t>TEXT ADVENTURE GAME</a:t>
            </a:r>
          </a:p>
        </p:txBody>
      </p:sp>
      <p:sp>
        <p:nvSpPr>
          <p:cNvPr id="81" name="Shape 81"/>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Clr>
                <a:srgbClr val="88FF88"/>
              </a:buClr>
              <a:buFont typeface="Calibri"/>
              <a:buNone/>
            </a:pPr>
            <a:endParaRPr sz="3200" b="0" i="0" u="none" strike="noStrike" cap="none" baseline="0">
              <a:solidFill>
                <a:srgbClr val="88FF88"/>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en-GB" sz="4400" b="1" i="0" u="none" strike="noStrike" cap="none" baseline="0">
                <a:solidFill>
                  <a:schemeClr val="dk1"/>
                </a:solidFill>
                <a:latin typeface="Courier New"/>
                <a:ea typeface="Courier New"/>
                <a:cs typeface="Courier New"/>
                <a:sym typeface="Courier New"/>
              </a:rPr>
              <a:t>Tweet it!</a:t>
            </a:r>
          </a:p>
        </p:txBody>
      </p:sp>
      <p:sp>
        <p:nvSpPr>
          <p:cNvPr id="87" name="Shape 8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Courier New"/>
              <a:buNone/>
            </a:pPr>
            <a:r>
              <a:rPr lang="en-GB" sz="3200" b="1" i="0" u="none" strike="noStrike" cap="none" baseline="0">
                <a:solidFill>
                  <a:schemeClr val="dk1"/>
                </a:solidFill>
                <a:latin typeface="Courier New"/>
                <a:ea typeface="Courier New"/>
                <a:cs typeface="Courier New"/>
                <a:sym typeface="Courier New"/>
              </a:rPr>
              <a:t>In a </a:t>
            </a:r>
            <a:r>
              <a:rPr lang="en-GB" sz="3200" b="0" i="0" u="none" strike="noStrike" cap="none" baseline="0">
                <a:solidFill>
                  <a:srgbClr val="FF0000"/>
                </a:solidFill>
                <a:latin typeface="Courier New"/>
                <a:ea typeface="Courier New"/>
                <a:cs typeface="Courier New"/>
                <a:sym typeface="Courier New"/>
              </a:rPr>
              <a:t>maximum</a:t>
            </a:r>
            <a:r>
              <a:rPr lang="en-GB" sz="3200" b="1" i="0" u="none" strike="noStrike" cap="none" baseline="0">
                <a:solidFill>
                  <a:schemeClr val="dk1"/>
                </a:solidFill>
                <a:latin typeface="Courier New"/>
                <a:ea typeface="Courier New"/>
                <a:cs typeface="Courier New"/>
                <a:sym typeface="Courier New"/>
              </a:rPr>
              <a:t> of </a:t>
            </a:r>
            <a:r>
              <a:rPr lang="en-GB" sz="3200" b="1" i="0" u="none" strike="noStrike" cap="none" baseline="0">
                <a:solidFill>
                  <a:srgbClr val="00B0F0"/>
                </a:solidFill>
                <a:latin typeface="Courier New"/>
                <a:ea typeface="Courier New"/>
                <a:cs typeface="Courier New"/>
                <a:sym typeface="Courier New"/>
              </a:rPr>
              <a:t>140</a:t>
            </a:r>
            <a:r>
              <a:rPr lang="en-GB" sz="3200" b="1" i="0" u="none" strike="noStrike" cap="none" baseline="0">
                <a:solidFill>
                  <a:schemeClr val="dk1"/>
                </a:solidFill>
                <a:latin typeface="Courier New"/>
                <a:ea typeface="Courier New"/>
                <a:cs typeface="Courier New"/>
                <a:sym typeface="Courier New"/>
              </a:rPr>
              <a:t> characters, you should describe what a computer game is.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en-GB" sz="4400" b="1" i="0" u="none" strike="noStrike" cap="none" baseline="0">
                <a:solidFill>
                  <a:schemeClr val="dk1"/>
                </a:solidFill>
                <a:latin typeface="Courier New"/>
                <a:ea typeface="Courier New"/>
                <a:cs typeface="Courier New"/>
                <a:sym typeface="Courier New"/>
              </a:rPr>
              <a:t>What is an adventure text game?</a:t>
            </a:r>
          </a:p>
        </p:txBody>
      </p:sp>
      <p:sp>
        <p:nvSpPr>
          <p:cNvPr id="93" name="Shape 9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spAutoFit/>
          </a:bodyPr>
          <a:lstStyle/>
          <a:p>
            <a:pPr marL="342900" marR="0" lvl="0" indent="-342900" algn="l" rtl="0">
              <a:spcBef>
                <a:spcPts val="0"/>
              </a:spcBef>
              <a:spcAft>
                <a:spcPts val="0"/>
              </a:spcAft>
              <a:buClr>
                <a:schemeClr val="dk1"/>
              </a:buClr>
              <a:buSzPct val="100000"/>
              <a:buFont typeface="Courier New"/>
              <a:buChar char="•"/>
            </a:pPr>
            <a:r>
              <a:rPr lang="en-GB" sz="3200" b="1" i="0" u="none" strike="noStrike" cap="none" baseline="0">
                <a:solidFill>
                  <a:schemeClr val="dk1"/>
                </a:solidFill>
                <a:latin typeface="Courier New"/>
                <a:ea typeface="Courier New"/>
                <a:cs typeface="Courier New"/>
                <a:sym typeface="Courier New"/>
              </a:rPr>
              <a:t>Once upon a time, along time ago (when I was young) computers had very poor graphics. So instead of seeing where you were in the game and moving around you had to make decisions to try and solve the game and use your imagination!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Shape 98"/>
          <p:cNvPicPr preferRelativeResize="0"/>
          <p:nvPr/>
        </p:nvPicPr>
        <p:blipFill rotWithShape="1">
          <a:blip r:embed="rId3">
            <a:alphaModFix/>
          </a:blip>
          <a:srcRect/>
          <a:stretch/>
        </p:blipFill>
        <p:spPr>
          <a:xfrm>
            <a:off x="3494087" y="6264275"/>
            <a:ext cx="1962149" cy="485775"/>
          </a:xfrm>
          <a:prstGeom prst="rect">
            <a:avLst/>
          </a:prstGeom>
          <a:noFill/>
          <a:ln>
            <a:noFill/>
          </a:ln>
        </p:spPr>
      </p:pic>
      <p:pic>
        <p:nvPicPr>
          <p:cNvPr id="99" name="Shape 99"/>
          <p:cNvPicPr preferRelativeResize="0">
            <a:picLocks noGrp="1"/>
          </p:cNvPicPr>
          <p:nvPr>
            <p:ph type="body" idx="1"/>
          </p:nvPr>
        </p:nvPicPr>
        <p:blipFill rotWithShape="1">
          <a:blip r:embed="rId4">
            <a:alphaModFix/>
          </a:blip>
          <a:srcRect/>
          <a:stretch/>
        </p:blipFill>
        <p:spPr>
          <a:xfrm>
            <a:off x="968375" y="1773238"/>
            <a:ext cx="7275512" cy="4103687"/>
          </a:xfrm>
          <a:prstGeom prst="rect">
            <a:avLst/>
          </a:prstGeom>
          <a:noFill/>
          <a:ln>
            <a:noFill/>
          </a:ln>
        </p:spPr>
      </p:pic>
      <p:sp>
        <p:nvSpPr>
          <p:cNvPr id="100" name="Shape 100"/>
          <p:cNvSpPr txBox="1">
            <a:spLocks noGrp="1"/>
          </p:cNvSpPr>
          <p:nvPr>
            <p:ph type="title"/>
          </p:nvPr>
        </p:nvSpPr>
        <p:spPr>
          <a:xfrm>
            <a:off x="468312" y="260350"/>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en-GB" sz="4400" b="1" i="0" u="none" strike="noStrike" cap="none" baseline="0">
                <a:solidFill>
                  <a:schemeClr val="dk1"/>
                </a:solidFill>
                <a:latin typeface="Courier New"/>
                <a:ea typeface="Courier New"/>
                <a:cs typeface="Courier New"/>
                <a:sym typeface="Courier New"/>
              </a:rPr>
              <a:t>It’s all about imagination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en-GB" sz="4400" b="1" i="0" u="none" strike="noStrike" cap="none" baseline="0">
                <a:solidFill>
                  <a:schemeClr val="dk1"/>
                </a:solidFill>
                <a:latin typeface="Courier New"/>
                <a:ea typeface="Courier New"/>
                <a:cs typeface="Courier New"/>
                <a:sym typeface="Courier New"/>
              </a:rPr>
              <a:t>Play a Game</a:t>
            </a:r>
          </a:p>
        </p:txBody>
      </p:sp>
      <p:sp>
        <p:nvSpPr>
          <p:cNvPr id="106" name="Shape 106"/>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spAutoFit/>
          </a:bodyPr>
          <a:lstStyle/>
          <a:p>
            <a:pPr marL="342900" marR="0" lvl="0" indent="-342900" algn="l" rtl="0">
              <a:spcBef>
                <a:spcPts val="0"/>
              </a:spcBef>
              <a:spcAft>
                <a:spcPts val="0"/>
              </a:spcAft>
              <a:buClr>
                <a:schemeClr val="dk1"/>
              </a:buClr>
              <a:buSzPct val="100000"/>
              <a:buFont typeface="Courier New"/>
              <a:buChar char="•"/>
            </a:pPr>
            <a:r>
              <a:rPr lang="en-GB" sz="3200" b="1" i="0" u="none" strike="noStrike" cap="none" baseline="0">
                <a:solidFill>
                  <a:schemeClr val="dk1"/>
                </a:solidFill>
                <a:latin typeface="Courier New"/>
                <a:ea typeface="Courier New"/>
                <a:cs typeface="Courier New"/>
                <a:sym typeface="Courier New"/>
              </a:rPr>
              <a:t>Have a go at a game</a:t>
            </a:r>
          </a:p>
          <a:p>
            <a:pPr marL="342900" marR="0" lvl="0" indent="-342900" algn="l" rtl="0">
              <a:spcBef>
                <a:spcPts val="640"/>
              </a:spcBef>
              <a:spcAft>
                <a:spcPts val="0"/>
              </a:spcAft>
              <a:buClr>
                <a:schemeClr val="dk1"/>
              </a:buClr>
              <a:buSzPct val="100000"/>
              <a:buFont typeface="Courier New"/>
              <a:buChar char="•"/>
            </a:pPr>
            <a:r>
              <a:rPr lang="en-GB" sz="3200" b="1">
                <a:solidFill>
                  <a:schemeClr val="dk1"/>
                </a:solidFill>
                <a:latin typeface="Courier New"/>
                <a:ea typeface="Courier New"/>
                <a:cs typeface="Courier New"/>
                <a:sym typeface="Courier New"/>
              </a:rPr>
              <a:t>click on the links on Frog</a:t>
            </a:r>
          </a:p>
          <a:p>
            <a:pPr marL="0" marR="0" lvl="0" indent="0" algn="l" rtl="0">
              <a:spcBef>
                <a:spcPts val="640"/>
              </a:spcBef>
              <a:spcAft>
                <a:spcPts val="0"/>
              </a:spcAft>
              <a:buClr>
                <a:schemeClr val="dk1"/>
              </a:buClr>
              <a:buSzPct val="25000"/>
              <a:buFont typeface="Courier New"/>
              <a:buNone/>
            </a:pPr>
            <a:r>
              <a:rPr lang="en-GB" sz="3200" b="1" i="0" u="none" strike="noStrike" cap="none" baseline="0">
                <a:solidFill>
                  <a:schemeClr val="dk1"/>
                </a:solidFill>
                <a:latin typeface="Courier New"/>
                <a:ea typeface="Courier New"/>
                <a:cs typeface="Courier New"/>
                <a:sym typeface="Courier New"/>
              </a:rPr>
              <a:t>And open </a:t>
            </a:r>
            <a:r>
              <a:rPr lang="en-GB" sz="3200" b="1">
                <a:solidFill>
                  <a:schemeClr val="dk1"/>
                </a:solidFill>
                <a:latin typeface="Courier New"/>
                <a:ea typeface="Courier New"/>
                <a:cs typeface="Courier New"/>
                <a:sym typeface="Courier New"/>
              </a:rPr>
              <a:t>the game your teacher tells you to</a:t>
            </a:r>
          </a:p>
          <a:p>
            <a:pPr marL="0" marR="0" lvl="0" indent="0" algn="l" rtl="0">
              <a:spcBef>
                <a:spcPts val="640"/>
              </a:spcBef>
              <a:spcAft>
                <a:spcPts val="0"/>
              </a:spcAft>
              <a:buClr>
                <a:schemeClr val="dk1"/>
              </a:buClr>
              <a:buFont typeface="Courier New"/>
              <a:buNone/>
            </a:pPr>
            <a:endParaRPr sz="3200" b="1" i="0" u="none" strike="noStrike" cap="none" baseline="0">
              <a:solidFill>
                <a:schemeClr val="dk1"/>
              </a:solidFill>
              <a:latin typeface="Courier New"/>
              <a:ea typeface="Courier New"/>
              <a:cs typeface="Courier New"/>
              <a:sym typeface="Courier New"/>
            </a:endParaRPr>
          </a:p>
          <a:p>
            <a:pPr marL="0" marR="0" lvl="0" indent="0" algn="l" rtl="0">
              <a:spcBef>
                <a:spcPts val="640"/>
              </a:spcBef>
              <a:spcAft>
                <a:spcPts val="0"/>
              </a:spcAft>
              <a:buClr>
                <a:schemeClr val="dk1"/>
              </a:buClr>
              <a:buSzPct val="25000"/>
              <a:buFont typeface="Courier New"/>
              <a:buNone/>
            </a:pPr>
            <a:r>
              <a:rPr lang="en-GB" sz="3200" b="1" i="0" u="none" strike="noStrike" cap="none" baseline="0">
                <a:solidFill>
                  <a:schemeClr val="dk1"/>
                </a:solidFill>
                <a:latin typeface="Courier New"/>
                <a:ea typeface="Courier New"/>
                <a:cs typeface="Courier New"/>
                <a:sym typeface="Courier New"/>
              </a:rPr>
              <a:t>While you are playing the game sketch a map to show what the Game area looks like.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en-GB" sz="4400" b="1" i="0" u="none" strike="noStrike" cap="none" baseline="0">
                <a:solidFill>
                  <a:schemeClr val="dk1"/>
                </a:solidFill>
                <a:latin typeface="Courier New"/>
                <a:ea typeface="Courier New"/>
                <a:cs typeface="Courier New"/>
                <a:sym typeface="Courier New"/>
              </a:rPr>
              <a:t>The Design Map</a:t>
            </a:r>
          </a:p>
        </p:txBody>
      </p:sp>
      <p:sp>
        <p:nvSpPr>
          <p:cNvPr id="112" name="Shape 11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spAutoFit/>
          </a:bodyPr>
          <a:lstStyle/>
          <a:p>
            <a:pPr marL="342900" marR="0" lvl="0" indent="-342900" algn="l" rtl="0">
              <a:spcBef>
                <a:spcPts val="0"/>
              </a:spcBef>
              <a:spcAft>
                <a:spcPts val="0"/>
              </a:spcAft>
              <a:buClr>
                <a:schemeClr val="dk1"/>
              </a:buClr>
              <a:buSzPct val="100000"/>
              <a:buFont typeface="Courier New"/>
              <a:buChar char="•"/>
            </a:pPr>
            <a:r>
              <a:rPr lang="en-GB" sz="3200" b="1" i="0" u="none" strike="noStrike" cap="none" baseline="0">
                <a:solidFill>
                  <a:schemeClr val="dk1"/>
                </a:solidFill>
                <a:latin typeface="Courier New"/>
                <a:ea typeface="Courier New"/>
                <a:cs typeface="Courier New"/>
                <a:sym typeface="Courier New"/>
              </a:rPr>
              <a:t>Add information to your map including:</a:t>
            </a:r>
          </a:p>
          <a:p>
            <a:pPr marL="742950" marR="0" lvl="1" indent="-285750" algn="l" rtl="0">
              <a:spcBef>
                <a:spcPts val="560"/>
              </a:spcBef>
              <a:spcAft>
                <a:spcPts val="0"/>
              </a:spcAft>
              <a:buClr>
                <a:schemeClr val="dk1"/>
              </a:buClr>
              <a:buSzPct val="100000"/>
              <a:buFont typeface="Courier New"/>
              <a:buChar char="–"/>
            </a:pPr>
            <a:r>
              <a:rPr lang="en-GB" sz="2800" b="1" i="0" u="none" strike="noStrike" cap="none" baseline="0">
                <a:solidFill>
                  <a:schemeClr val="dk1"/>
                </a:solidFill>
                <a:latin typeface="Courier New"/>
                <a:ea typeface="Courier New"/>
                <a:cs typeface="Courier New"/>
                <a:sym typeface="Courier New"/>
              </a:rPr>
              <a:t>How the rooms / areas are connected</a:t>
            </a:r>
          </a:p>
          <a:p>
            <a:pPr marL="742950" marR="0" lvl="1" indent="-285750" algn="l" rtl="0">
              <a:spcBef>
                <a:spcPts val="560"/>
              </a:spcBef>
              <a:spcAft>
                <a:spcPts val="0"/>
              </a:spcAft>
              <a:buClr>
                <a:schemeClr val="dk1"/>
              </a:buClr>
              <a:buSzPct val="100000"/>
              <a:buFont typeface="Courier New"/>
              <a:buChar char="–"/>
            </a:pPr>
            <a:r>
              <a:rPr lang="en-GB" sz="2800" b="1" i="0" u="none" strike="noStrike" cap="none" baseline="0">
                <a:solidFill>
                  <a:schemeClr val="dk1"/>
                </a:solidFill>
                <a:latin typeface="Courier New"/>
                <a:ea typeface="Courier New"/>
                <a:cs typeface="Courier New"/>
                <a:sym typeface="Courier New"/>
              </a:rPr>
              <a:t>Objects in the rooms / areas</a:t>
            </a:r>
          </a:p>
          <a:p>
            <a:pPr marL="742950" marR="0" lvl="1" indent="-285750" algn="l" rtl="0">
              <a:spcBef>
                <a:spcPts val="560"/>
              </a:spcBef>
              <a:spcAft>
                <a:spcPts val="0"/>
              </a:spcAft>
              <a:buClr>
                <a:schemeClr val="dk1"/>
              </a:buClr>
              <a:buSzPct val="100000"/>
              <a:buFont typeface="Courier New"/>
              <a:buChar char="–"/>
            </a:pPr>
            <a:r>
              <a:rPr lang="en-GB" sz="2800" b="1" i="0" u="none" strike="noStrike" cap="none" baseline="0">
                <a:solidFill>
                  <a:schemeClr val="dk1"/>
                </a:solidFill>
                <a:latin typeface="Courier New"/>
                <a:ea typeface="Courier New"/>
                <a:cs typeface="Courier New"/>
                <a:sym typeface="Courier New"/>
              </a:rPr>
              <a:t>Conversations that take place</a:t>
            </a:r>
          </a:p>
          <a:p>
            <a:pPr marL="742950" marR="0" lvl="1" indent="-285750" algn="l" rtl="0">
              <a:spcBef>
                <a:spcPts val="560"/>
              </a:spcBef>
              <a:spcAft>
                <a:spcPts val="0"/>
              </a:spcAft>
              <a:buClr>
                <a:schemeClr val="dk1"/>
              </a:buClr>
              <a:buSzPct val="100000"/>
              <a:buFont typeface="Courier New"/>
              <a:buChar char="–"/>
            </a:pPr>
            <a:r>
              <a:rPr lang="en-GB" sz="2800" b="1" i="0" u="none" strike="noStrike" cap="none" baseline="0">
                <a:solidFill>
                  <a:schemeClr val="dk1"/>
                </a:solidFill>
                <a:latin typeface="Courier New"/>
                <a:ea typeface="Courier New"/>
                <a:cs typeface="Courier New"/>
                <a:sym typeface="Courier New"/>
              </a:rPr>
              <a:t>Puzzles that need solving</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en-GB" sz="4400" b="1" i="0" u="none" strike="noStrike" cap="none" baseline="0">
                <a:solidFill>
                  <a:schemeClr val="dk1"/>
                </a:solidFill>
                <a:latin typeface="Courier New"/>
                <a:ea typeface="Courier New"/>
                <a:cs typeface="Courier New"/>
                <a:sym typeface="Courier New"/>
              </a:rPr>
              <a:t>Extension</a:t>
            </a:r>
          </a:p>
        </p:txBody>
      </p:sp>
      <p:sp>
        <p:nvSpPr>
          <p:cNvPr id="118" name="Shape 11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spAutoFit/>
          </a:bodyPr>
          <a:lstStyle/>
          <a:p>
            <a:pPr marL="342900" marR="0" lvl="0" indent="-342900" algn="l" rtl="0">
              <a:spcBef>
                <a:spcPts val="0"/>
              </a:spcBef>
              <a:spcAft>
                <a:spcPts val="0"/>
              </a:spcAft>
              <a:buClr>
                <a:schemeClr val="dk1"/>
              </a:buClr>
              <a:buSzPct val="100000"/>
              <a:buFont typeface="Courier New"/>
              <a:buChar char="•"/>
            </a:pPr>
            <a:r>
              <a:rPr lang="en-GB" sz="3200" b="1" i="0" u="none" strike="noStrike" cap="none" baseline="0">
                <a:solidFill>
                  <a:schemeClr val="dk1"/>
                </a:solidFill>
                <a:latin typeface="Courier New"/>
                <a:ea typeface="Courier New"/>
                <a:cs typeface="Courier New"/>
                <a:sym typeface="Courier New"/>
              </a:rPr>
              <a:t>Can you work out the order the instructions need to be in?</a:t>
            </a:r>
          </a:p>
          <a:p>
            <a:pPr marL="342900" marR="0" lvl="0" indent="-342900" algn="l" rtl="0">
              <a:spcBef>
                <a:spcPts val="640"/>
              </a:spcBef>
              <a:spcAft>
                <a:spcPts val="0"/>
              </a:spcAft>
              <a:buClr>
                <a:schemeClr val="dk1"/>
              </a:buClr>
              <a:buSzPct val="100000"/>
              <a:buFont typeface="Courier New"/>
              <a:buChar char="•"/>
            </a:pPr>
            <a:r>
              <a:rPr lang="en-GB" sz="3200" b="1" i="0" u="none" strike="noStrike" cap="none" baseline="0">
                <a:solidFill>
                  <a:schemeClr val="dk1"/>
                </a:solidFill>
                <a:latin typeface="Courier New"/>
                <a:ea typeface="Courier New"/>
                <a:cs typeface="Courier New"/>
                <a:sym typeface="Courier New"/>
              </a:rPr>
              <a:t>Add numbers to the rooms / areas and annotate to show the order they need to be visited and the order the puzzles need to be solved</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computer">
      <a:dk1>
        <a:srgbClr val="00FF00"/>
      </a:dk1>
      <a:lt1>
        <a:srgbClr val="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Words>
  <Application>Microsoft Office PowerPoint</Application>
  <PresentationFormat>On-screen Show (4:3)</PresentationFormat>
  <Paragraphs>21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TEXT ADVENTURE GAME</vt:lpstr>
      <vt:lpstr>Tweet it!</vt:lpstr>
      <vt:lpstr>What is an adventure text game?</vt:lpstr>
      <vt:lpstr>It’s all about imagination</vt:lpstr>
      <vt:lpstr>Play a Game</vt:lpstr>
      <vt:lpstr>The Design Map</vt:lpstr>
      <vt:lpstr>Extension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ADVENTURE GAME</dc:title>
  <dc:creator>Amanda Morton</dc:creator>
  <cp:lastModifiedBy>Amanda.Morton</cp:lastModifiedBy>
  <cp:revision>1</cp:revision>
  <dcterms:modified xsi:type="dcterms:W3CDTF">2014-08-27T12:10:08Z</dcterms:modified>
</cp:coreProperties>
</file>